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hyperlink" Target="https://becait.com/products/sage300-authentication/" TargetMode="Externa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hyperlink" Target="https://becait.com/products/sage300-authentication/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becait.com/products/sage300-authentication/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becait.com/products/sage300-authentication/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hyperlink" Target="https://becait.com/products/sage300-authentication/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hyperlink" Target="https://becait.com/products/sage300-authentication/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becait.com/products/sage300-authentication/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becait.com/products/sage300-authentication/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hyperlink" Target="https://becait.com/products/sage300-authentication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becait.com/products/sage300-authentication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237744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331720"/>
            <a:ext cx="12191695" cy="38100"/>
          </a:xfrm>
          <a:prstGeom prst="rect">
            <a:avLst/>
          </a:prstGeom>
          <a:solidFill>
            <a:srgbClr val="7FD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77240" y="640080"/>
            <a:ext cx="2743200" cy="9601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beca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868680"/>
            <a:ext cx="2377440" cy="69481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2960" y="28803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>
                <a:solidFill>
                  <a:srgbClr val="7FD0F3"/>
                </a:solidFill>
                <a:latin typeface="Segoe UI"/>
              </a:rPr>
              <a:t>AUTHENTICATION ADD-ON FOR SAGE 300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91840"/>
            <a:ext cx="1078992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>
                <a:solidFill>
                  <a:srgbClr val="FFFFFF"/>
                </a:solidFill>
                <a:latin typeface="Segoe UI"/>
              </a:rPr>
              <a:t>Modern single sign-on &amp; multi-factor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000" b="1">
                <a:solidFill>
                  <a:srgbClr val="FFFFFF"/>
                </a:solidFill>
                <a:latin typeface="Segoe UI"/>
              </a:rPr>
              <a:t>authentication for Sage 300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502920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>
                <a:solidFill>
                  <a:srgbClr val="CFE8F7"/>
                </a:solidFill>
                <a:latin typeface="Segoe UI"/>
              </a:rPr>
              <a:t>Microsoft Entra SSO and Authenticator-app MFA — across Sage 300 Web Screens and Desktop, with no changes to Sage 300.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61264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>
                <a:solidFill>
                  <a:srgbClr val="BFE6F8"/>
                </a:solidFill>
                <a:latin typeface="Segoe UI"/>
                <a:hlinkClick r:id="rId3"/>
              </a:rPr>
              <a:t>https://becait.com/products/sage300-authentication/</a:t>
            </a:r>
            <a:r>
              <a:rPr sz="1200" b="0">
                <a:solidFill>
                  <a:srgbClr val="BFE6F8"/>
                </a:solidFill>
                <a:latin typeface="Segoe UI"/>
              </a:rPr>
              <a:t>   ·   info@becait.com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160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77240" y="731520"/>
            <a:ext cx="2743200" cy="96012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beca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960120"/>
            <a:ext cx="2377440" cy="6948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60" y="219456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>
                <a:solidFill>
                  <a:srgbClr val="FFFFFF"/>
                </a:solidFill>
                <a:latin typeface="Segoe UI"/>
              </a:rPr>
              <a:t>Give Sage 300 the login security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>
                <a:solidFill>
                  <a:srgbClr val="FFFFFF"/>
                </a:solidFill>
                <a:latin typeface="Segoe UI"/>
              </a:rPr>
              <a:t>your customers already expect.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3749039"/>
            <a:ext cx="10515600" cy="164592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700" b="1">
                <a:solidFill>
                  <a:srgbClr val="7FD0F3"/>
                </a:solidFill>
                <a:latin typeface="Segoe UI"/>
              </a:rPr>
              <a:t>✓  </a:t>
            </a:r>
            <a:r>
              <a:rPr sz="1700">
                <a:solidFill>
                  <a:srgbClr val="DBEEFB"/>
                </a:solidFill>
                <a:latin typeface="Segoe UI"/>
              </a:rPr>
              <a:t>Stronger sign-in instantly — SSO + MFA on Web and Desktop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700" b="1">
                <a:solidFill>
                  <a:srgbClr val="7FD0F3"/>
                </a:solidFill>
                <a:latin typeface="Segoe UI"/>
              </a:rPr>
              <a:t>✓  </a:t>
            </a:r>
            <a:r>
              <a:rPr sz="1700">
                <a:solidFill>
                  <a:srgbClr val="DBEEFB"/>
                </a:solidFill>
                <a:latin typeface="Segoe UI"/>
              </a:rPr>
              <a:t>Zero disruption — no Sage 300 changes, no new servers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700" b="1">
                <a:solidFill>
                  <a:srgbClr val="7FD0F3"/>
                </a:solidFill>
                <a:latin typeface="Segoe UI"/>
              </a:rPr>
              <a:t>✓  </a:t>
            </a:r>
            <a:r>
              <a:rPr sz="1700">
                <a:solidFill>
                  <a:srgbClr val="DBEEFB"/>
                </a:solidFill>
                <a:latin typeface="Segoe UI"/>
              </a:rPr>
              <a:t>Everyone keeps their own Sage 300 identity and audit trail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8680" y="5577840"/>
            <a:ext cx="10424160" cy="685800"/>
          </a:xfrm>
          <a:prstGeom prst="round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5577840"/>
            <a:ext cx="104241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>
                <a:solidFill>
                  <a:srgbClr val="FFFFFF"/>
                </a:solidFill>
                <a:latin typeface="Segoe UI"/>
              </a:rPr>
              <a:t>Talk to us:   info@becait.com   ·   +84 1900 1509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6355080"/>
            <a:ext cx="104241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>
                <a:solidFill>
                  <a:srgbClr val="BFE6F8"/>
                </a:solidFill>
                <a:latin typeface="Segoe UI"/>
                <a:hlinkClick r:id="rId3"/>
              </a:rPr>
              <a:t>https://becait.com/products/sage300-authentication/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57200"/>
            <a:ext cx="146304" cy="566928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310896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>
                <a:solidFill>
                  <a:srgbClr val="0072B0"/>
                </a:solidFill>
                <a:latin typeface="Segoe UI"/>
              </a:rPr>
              <a:t>THE CHALLENGE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548640"/>
            <a:ext cx="106984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1">
                <a:solidFill>
                  <a:srgbClr val="1F2D3D"/>
                </a:solidFill>
                <a:latin typeface="Segoe UI"/>
              </a:rPr>
              <a:t>Sage 300 logins haven't kept up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188720"/>
            <a:ext cx="11091672" cy="2794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463040"/>
            <a:ext cx="64008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>
                <a:solidFill>
                  <a:srgbClr val="5B6B7B"/>
                </a:solidFill>
                <a:latin typeface="Segoe UI"/>
              </a:rPr>
              <a:t>Sage 300 still authenticates with a user ID and password. On its own, that no longer meets what security teams, auditors and cyber-insurers now expect.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8680" y="2468880"/>
            <a:ext cx="5257800" cy="1600200"/>
          </a:xfrm>
          <a:prstGeom prst="roundRect">
            <a:avLst/>
          </a:prstGeom>
          <a:solidFill>
            <a:srgbClr val="F4F8FB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68680" y="2468880"/>
            <a:ext cx="109728" cy="160020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88720" y="2670048"/>
            <a:ext cx="47091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>
                <a:solidFill>
                  <a:srgbClr val="1F2D3D"/>
                </a:solidFill>
                <a:latin typeface="Segoe UI"/>
              </a:rPr>
              <a:t>Password-only access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3127248"/>
            <a:ext cx="47091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>
                <a:solidFill>
                  <a:srgbClr val="5B6B7B"/>
                </a:solidFill>
                <a:latin typeface="Segoe UI"/>
              </a:rPr>
              <a:t>Shared and reused passwords are the #1 cause of breaches — and Sage 300 has no built-in MFA.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537960" y="2468880"/>
            <a:ext cx="5257800" cy="1600200"/>
          </a:xfrm>
          <a:prstGeom prst="roundRect">
            <a:avLst/>
          </a:prstGeom>
          <a:solidFill>
            <a:srgbClr val="F4F8FB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537960" y="2468880"/>
            <a:ext cx="109728" cy="160020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0" y="2670048"/>
            <a:ext cx="47091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>
                <a:solidFill>
                  <a:srgbClr val="1F2D3D"/>
                </a:solidFill>
                <a:latin typeface="Segoe UI"/>
              </a:rPr>
              <a:t>Separate identities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3127248"/>
            <a:ext cx="47091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>
                <a:solidFill>
                  <a:srgbClr val="5B6B7B"/>
                </a:solidFill>
                <a:latin typeface="Segoe UI"/>
              </a:rPr>
              <a:t>Yet another credential to create, reset and offboard, disconnected from Microsoft 365.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68680" y="4389120"/>
            <a:ext cx="5257800" cy="1600200"/>
          </a:xfrm>
          <a:prstGeom prst="roundRect">
            <a:avLst/>
          </a:prstGeom>
          <a:solidFill>
            <a:srgbClr val="F4F8FB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68680" y="4389120"/>
            <a:ext cx="109728" cy="160020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88720" y="4590288"/>
            <a:ext cx="47091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>
                <a:solidFill>
                  <a:srgbClr val="1F2D3D"/>
                </a:solidFill>
                <a:latin typeface="Segoe UI"/>
              </a:rPr>
              <a:t>Audit &amp; compliance gaps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8720" y="5047488"/>
            <a:ext cx="47091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>
                <a:solidFill>
                  <a:srgbClr val="5B6B7B"/>
                </a:solidFill>
                <a:latin typeface="Segoe UI"/>
              </a:rPr>
              <a:t>Hard to prove who logged in and enforce MFA / Conditional Access on the ERP.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537960" y="4389120"/>
            <a:ext cx="5257800" cy="1600200"/>
          </a:xfrm>
          <a:prstGeom prst="roundRect">
            <a:avLst/>
          </a:prstGeom>
          <a:solidFill>
            <a:srgbClr val="F4F8FB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37960" y="4389120"/>
            <a:ext cx="109728" cy="160020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8000" y="4590288"/>
            <a:ext cx="47091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>
                <a:solidFill>
                  <a:srgbClr val="1F2D3D"/>
                </a:solidFill>
                <a:latin typeface="Segoe UI"/>
              </a:rPr>
              <a:t>No safe add-on path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8000" y="5047488"/>
            <a:ext cx="470916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>
                <a:solidFill>
                  <a:srgbClr val="5B6B7B"/>
                </a:solidFill>
                <a:latin typeface="Segoe UI"/>
              </a:rPr>
              <a:t>Modifying Sage 300 risks upgrades and customisations — most teams just live with the risk.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05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6473952"/>
            <a:ext cx="82296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>
                <a:solidFill>
                  <a:srgbClr val="FFFFFF"/>
                </a:solidFill>
                <a:latin typeface="Segoe UI"/>
              </a:rPr>
              <a:t>BeCa IT Authentication for Sage 300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17920" y="6473952"/>
            <a:ext cx="53949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>
                <a:solidFill>
                  <a:srgbClr val="DBEEFB"/>
                </a:solidFill>
                <a:latin typeface="Segoe UI"/>
                <a:hlinkClick r:id="rId2"/>
              </a:rPr>
              <a:t>https://becait.com/products/sage300-authentication/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57200"/>
            <a:ext cx="146304" cy="566928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310896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>
                <a:solidFill>
                  <a:srgbClr val="0072B0"/>
                </a:solidFill>
                <a:latin typeface="Segoe UI"/>
              </a:rPr>
              <a:t>THE 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548640"/>
            <a:ext cx="106984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1">
                <a:solidFill>
                  <a:srgbClr val="1F2D3D"/>
                </a:solidFill>
                <a:latin typeface="Segoe UI"/>
              </a:rPr>
              <a:t>Two functions, both Sage 300 UIs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188720"/>
            <a:ext cx="11091672" cy="2794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417320"/>
            <a:ext cx="104241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>
                <a:solidFill>
                  <a:srgbClr val="5B6B7B"/>
                </a:solidFill>
                <a:latin typeface="Segoe UI"/>
              </a:rPr>
              <a:t>BeCa IT Authentication is a drop-in module that adds modern sign-in to Sage 300 — use single sign-on, multi-factor, or both layered together.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8680" y="2286000"/>
            <a:ext cx="5440680" cy="3657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 Same Side Corner Rectangle 8"/>
          <p:cNvSpPr/>
          <p:nvPr/>
        </p:nvSpPr>
        <p:spPr>
          <a:xfrm>
            <a:off x="868680" y="2286000"/>
            <a:ext cx="5440680" cy="822960"/>
          </a:xfrm>
          <a:prstGeom prst="round2Same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8680" y="2377440"/>
            <a:ext cx="54406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>
                <a:solidFill>
                  <a:srgbClr val="FFFFFF"/>
                </a:solidFill>
                <a:latin typeface="Segoe UI"/>
              </a:rPr>
              <a:t>SSO  —  Single sign-on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34440" y="3337560"/>
            <a:ext cx="47091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>
                <a:solidFill>
                  <a:srgbClr val="5B6B7B"/>
                </a:solidFill>
                <a:latin typeface="Segoe UI"/>
              </a:rPr>
              <a:t>Adds “Sign in with Microsoft” to Sage 300. People log in with the Microsoft work account they already use.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34440" y="4389120"/>
            <a:ext cx="4709160" cy="146304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lnSpc>
                <a:spcPct val="105000"/>
              </a:lnSpc>
              <a:spcAft>
                <a:spcPts val="700"/>
              </a:spcAft>
            </a:pPr>
            <a:r>
              <a:rPr sz="1400" b="1">
                <a:solidFill>
                  <a:srgbClr val="0093DD"/>
                </a:solidFill>
                <a:latin typeface="Segoe UI"/>
              </a:rPr>
              <a:t>•  </a:t>
            </a:r>
            <a:r>
              <a:rPr sz="1400">
                <a:solidFill>
                  <a:srgbClr val="1F2D3D"/>
                </a:solidFill>
                <a:latin typeface="Segoe UI"/>
              </a:rPr>
              <a:t>Microsoft Entra ID (OpenID Connect)</a:t>
            </a:r>
          </a:p>
          <a:p>
            <a:pPr>
              <a:lnSpc>
                <a:spcPct val="105000"/>
              </a:lnSpc>
              <a:spcAft>
                <a:spcPts val="700"/>
              </a:spcAft>
            </a:pPr>
            <a:r>
              <a:rPr sz="1400" b="1">
                <a:solidFill>
                  <a:srgbClr val="0093DD"/>
                </a:solidFill>
                <a:latin typeface="Segoe UI"/>
              </a:rPr>
              <a:t>•  </a:t>
            </a:r>
            <a:r>
              <a:rPr sz="1400">
                <a:solidFill>
                  <a:srgbClr val="1F2D3D"/>
                </a:solidFill>
                <a:latin typeface="Segoe UI"/>
              </a:rPr>
              <a:t>Extensible to Google &amp; other OIDC providers</a:t>
            </a:r>
          </a:p>
          <a:p>
            <a:pPr>
              <a:lnSpc>
                <a:spcPct val="105000"/>
              </a:lnSpc>
              <a:spcAft>
                <a:spcPts val="700"/>
              </a:spcAft>
            </a:pPr>
            <a:r>
              <a:rPr sz="1400" b="1">
                <a:solidFill>
                  <a:srgbClr val="0093DD"/>
                </a:solidFill>
                <a:latin typeface="Segoe UI"/>
              </a:rPr>
              <a:t>•  </a:t>
            </a:r>
            <a:r>
              <a:rPr sz="1400">
                <a:solidFill>
                  <a:srgbClr val="1F2D3D"/>
                </a:solidFill>
                <a:latin typeface="Segoe UI"/>
              </a:rPr>
              <a:t>Web Screens &amp; Desktop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720840" y="2286000"/>
            <a:ext cx="5440680" cy="3657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 Same Side Corner Rectangle 13"/>
          <p:cNvSpPr/>
          <p:nvPr/>
        </p:nvSpPr>
        <p:spPr>
          <a:xfrm>
            <a:off x="6720840" y="2286000"/>
            <a:ext cx="5440680" cy="822960"/>
          </a:xfrm>
          <a:prstGeom prst="round2SameRect">
            <a:avLst/>
          </a:prstGeom>
          <a:solidFill>
            <a:srgbClr val="1F9D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720840" y="2377440"/>
            <a:ext cx="544068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>
                <a:solidFill>
                  <a:srgbClr val="FFFFFF"/>
                </a:solidFill>
                <a:latin typeface="Segoe UI"/>
              </a:rPr>
              <a:t>MFA  —  Multi-factor authentication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6600" y="3337560"/>
            <a:ext cx="47091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>
                <a:solidFill>
                  <a:srgbClr val="5B6B7B"/>
                </a:solidFill>
                <a:latin typeface="Segoe UI"/>
              </a:rPr>
              <a:t>Adds a 6-digit Authenticator code on top of the user’s normal Sage 300 credentials.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86600" y="4389120"/>
            <a:ext cx="4709160" cy="146304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lnSpc>
                <a:spcPct val="105000"/>
              </a:lnSpc>
              <a:spcAft>
                <a:spcPts val="700"/>
              </a:spcAft>
            </a:pPr>
            <a:r>
              <a:rPr sz="1400" b="1">
                <a:solidFill>
                  <a:srgbClr val="1F9D57"/>
                </a:solidFill>
                <a:latin typeface="Segoe UI"/>
              </a:rPr>
              <a:t>•  </a:t>
            </a:r>
            <a:r>
              <a:rPr sz="1400">
                <a:solidFill>
                  <a:srgbClr val="1F2D3D"/>
                </a:solidFill>
                <a:latin typeface="Segoe UI"/>
              </a:rPr>
              <a:t>TOTP — RFC 6238</a:t>
            </a:r>
          </a:p>
          <a:p>
            <a:pPr>
              <a:lnSpc>
                <a:spcPct val="105000"/>
              </a:lnSpc>
              <a:spcAft>
                <a:spcPts val="700"/>
              </a:spcAft>
            </a:pPr>
            <a:r>
              <a:rPr sz="1400" b="1">
                <a:solidFill>
                  <a:srgbClr val="1F9D57"/>
                </a:solidFill>
                <a:latin typeface="Segoe UI"/>
              </a:rPr>
              <a:t>•  </a:t>
            </a:r>
            <a:r>
              <a:rPr sz="1400">
                <a:solidFill>
                  <a:srgbClr val="1F2D3D"/>
                </a:solidFill>
                <a:latin typeface="Segoe UI"/>
              </a:rPr>
              <a:t>Microsoft / Google Authenticator, Authy…</a:t>
            </a:r>
          </a:p>
          <a:p>
            <a:pPr>
              <a:lnSpc>
                <a:spcPct val="105000"/>
              </a:lnSpc>
              <a:spcAft>
                <a:spcPts val="700"/>
              </a:spcAft>
            </a:pPr>
            <a:r>
              <a:rPr sz="1400" b="1">
                <a:solidFill>
                  <a:srgbClr val="1F9D57"/>
                </a:solidFill>
                <a:latin typeface="Segoe UI"/>
              </a:rPr>
              <a:t>•  </a:t>
            </a:r>
            <a:r>
              <a:rPr sz="1400">
                <a:solidFill>
                  <a:srgbClr val="1F2D3D"/>
                </a:solidFill>
                <a:latin typeface="Segoe UI"/>
              </a:rPr>
              <a:t>Web Screens &amp; Desktop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05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6473952"/>
            <a:ext cx="82296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>
                <a:solidFill>
                  <a:srgbClr val="FFFFFF"/>
                </a:solidFill>
                <a:latin typeface="Segoe UI"/>
              </a:rPr>
              <a:t>BeCa IT Authentication for Sage 300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7920" y="6473952"/>
            <a:ext cx="53949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>
                <a:solidFill>
                  <a:srgbClr val="DBEEFB"/>
                </a:solidFill>
                <a:latin typeface="Segoe UI"/>
                <a:hlinkClick r:id="rId2"/>
              </a:rPr>
              <a:t>https://becait.com/products/sage300-authentication/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57200"/>
            <a:ext cx="146304" cy="566928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310896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>
                <a:solidFill>
                  <a:srgbClr val="0072B0"/>
                </a:solidFill>
                <a:latin typeface="Segoe UI"/>
              </a:rPr>
              <a:t>FUNCTION A · SSO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548640"/>
            <a:ext cx="106984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1">
                <a:solidFill>
                  <a:srgbClr val="1F2D3D"/>
                </a:solidFill>
                <a:latin typeface="Segoe UI"/>
              </a:rPr>
              <a:t>Single sign-on with Microsoft Entra ID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188720"/>
            <a:ext cx="11091672" cy="2794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age-login-car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1508760"/>
            <a:ext cx="3788950" cy="4572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68680" y="1508760"/>
            <a:ext cx="3788950" cy="4572000"/>
          </a:xfrm>
          <a:prstGeom prst="rect">
            <a:avLst/>
          </a:prstGeom>
          <a:noFill/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0" y="1737360"/>
            <a:ext cx="6126480" cy="438912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5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50" b="1">
                <a:solidFill>
                  <a:srgbClr val="1F2D3D"/>
                </a:solidFill>
                <a:latin typeface="Segoe UI"/>
              </a:rPr>
              <a:t>One click. </a:t>
            </a:r>
            <a:r>
              <a:rPr sz="1550">
                <a:solidFill>
                  <a:srgbClr val="5B6B7B"/>
                </a:solidFill>
                <a:latin typeface="Segoe UI"/>
              </a:rPr>
              <a:t>Users sign in with their existing Microsoft 365 account — no separate Sage 300 password.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5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50" b="1">
                <a:solidFill>
                  <a:srgbClr val="1F2D3D"/>
                </a:solidFill>
                <a:latin typeface="Segoe UI"/>
              </a:rPr>
              <a:t>Central control. </a:t>
            </a:r>
            <a:r>
              <a:rPr sz="1550">
                <a:solidFill>
                  <a:srgbClr val="5B6B7B"/>
                </a:solidFill>
                <a:latin typeface="Segoe UI"/>
              </a:rPr>
              <a:t>Disable a user in Entra ID and their Sage 300 access ends immediately.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5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50" b="1">
                <a:solidFill>
                  <a:srgbClr val="1F2D3D"/>
                </a:solidFill>
                <a:latin typeface="Segoe UI"/>
              </a:rPr>
              <a:t>Policies carry over. </a:t>
            </a:r>
            <a:r>
              <a:rPr sz="1550">
                <a:solidFill>
                  <a:srgbClr val="5B6B7B"/>
                </a:solidFill>
                <a:latin typeface="Segoe UI"/>
              </a:rPr>
              <a:t>Your Microsoft MFA and Conditional Access automatically apply to Sage 300.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5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50" b="1">
                <a:solidFill>
                  <a:srgbClr val="1F2D3D"/>
                </a:solidFill>
                <a:latin typeface="Segoe UI"/>
              </a:rPr>
              <a:t>True identity. </a:t>
            </a:r>
            <a:r>
              <a:rPr sz="1550">
                <a:solidFill>
                  <a:srgbClr val="5B6B7B"/>
                </a:solidFill>
                <a:latin typeface="Segoe UI"/>
              </a:rPr>
              <a:t>Each person lands as their own Sage 300 user — permissions &amp; audit preserved.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5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50" b="1">
                <a:solidFill>
                  <a:srgbClr val="1F2D3D"/>
                </a:solidFill>
                <a:latin typeface="Segoe UI"/>
              </a:rPr>
              <a:t>Web &amp; Desktop. </a:t>
            </a:r>
            <a:r>
              <a:rPr sz="1550">
                <a:solidFill>
                  <a:srgbClr val="5B6B7B"/>
                </a:solidFill>
                <a:latin typeface="Segoe UI"/>
              </a:rPr>
              <a:t>Works in both, and extends to Google and other OpenID Connect providers.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05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6473952"/>
            <a:ext cx="82296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>
                <a:solidFill>
                  <a:srgbClr val="FFFFFF"/>
                </a:solidFill>
                <a:latin typeface="Segoe UI"/>
              </a:rPr>
              <a:t>BeCa IT Authentication for Sage 300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7920" y="6473952"/>
            <a:ext cx="53949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>
                <a:solidFill>
                  <a:srgbClr val="DBEEFB"/>
                </a:solidFill>
                <a:latin typeface="Segoe UI"/>
                <a:hlinkClick r:id="rId3"/>
              </a:rPr>
              <a:t>https://becait.com/products/sage300-authentication/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57200"/>
            <a:ext cx="146304" cy="566928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310896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>
                <a:solidFill>
                  <a:srgbClr val="0072B0"/>
                </a:solidFill>
                <a:latin typeface="Segoe UI"/>
              </a:rPr>
              <a:t>FUNCTION C · MFA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548640"/>
            <a:ext cx="106984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1">
                <a:solidFill>
                  <a:srgbClr val="1F2D3D"/>
                </a:solidFill>
                <a:latin typeface="Segoe UI"/>
              </a:rPr>
              <a:t>Multi-factor with an Authenticator app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188720"/>
            <a:ext cx="11091672" cy="2794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737360"/>
            <a:ext cx="5760720" cy="438912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5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50" b="1">
                <a:solidFill>
                  <a:srgbClr val="1F2D3D"/>
                </a:solidFill>
                <a:latin typeface="Segoe UI"/>
              </a:rPr>
              <a:t>Enrol once. </a:t>
            </a:r>
            <a:r>
              <a:rPr sz="1550">
                <a:solidFill>
                  <a:srgbClr val="5B6B7B"/>
                </a:solidFill>
                <a:latin typeface="Segoe UI"/>
              </a:rPr>
              <a:t>Scan a QR code with Microsoft or Google Authenticator, Authy and others.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5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50" b="1">
                <a:solidFill>
                  <a:srgbClr val="1F2D3D"/>
                </a:solidFill>
                <a:latin typeface="Segoe UI"/>
              </a:rPr>
              <a:t>Code at sign-in. </a:t>
            </a:r>
            <a:r>
              <a:rPr sz="1550">
                <a:solidFill>
                  <a:srgbClr val="5B6B7B"/>
                </a:solidFill>
                <a:latin typeface="Segoe UI"/>
              </a:rPr>
              <a:t>Enter a fresh 6-digit time-based code — auto-submits when complete.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5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50" b="1">
                <a:solidFill>
                  <a:srgbClr val="1F2D3D"/>
                </a:solidFill>
                <a:latin typeface="Segoe UI"/>
              </a:rPr>
              <a:t>Standards-based. </a:t>
            </a:r>
            <a:r>
              <a:rPr sz="1550">
                <a:solidFill>
                  <a:srgbClr val="5B6B7B"/>
                </a:solidFill>
                <a:latin typeface="Segoe UI"/>
              </a:rPr>
              <a:t>TOTP (RFC 6238), fully offline — no SMS fees, no extra hardware.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5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50" b="1">
                <a:solidFill>
                  <a:srgbClr val="1F2D3D"/>
                </a:solidFill>
                <a:latin typeface="Segoe UI"/>
              </a:rPr>
              <a:t>Layered. </a:t>
            </a:r>
            <a:r>
              <a:rPr sz="1550">
                <a:solidFill>
                  <a:srgbClr val="5B6B7B"/>
                </a:solidFill>
                <a:latin typeface="Segoe UI"/>
              </a:rPr>
              <a:t>Sits on top of single sign-on or the normal Sage 300 password.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5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50" b="1">
                <a:solidFill>
                  <a:srgbClr val="1F2D3D"/>
                </a:solidFill>
                <a:latin typeface="Segoe UI"/>
              </a:rPr>
              <a:t>Web &amp; Desktop. </a:t>
            </a:r>
            <a:r>
              <a:rPr sz="1550">
                <a:solidFill>
                  <a:srgbClr val="5B6B7B"/>
                </a:solidFill>
                <a:latin typeface="Segoe UI"/>
              </a:rPr>
              <a:t>The same simple prompt wherever your team signs in.</a:t>
            </a:r>
          </a:p>
        </p:txBody>
      </p:sp>
      <p:pic>
        <p:nvPicPr>
          <p:cNvPr id="8" name="Picture 7" descr="enrol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1554480"/>
            <a:ext cx="2827546" cy="3108960"/>
          </a:xfrm>
          <a:prstGeom prst="rect">
            <a:avLst/>
          </a:prstGeom>
        </p:spPr>
      </p:pic>
      <p:pic>
        <p:nvPicPr>
          <p:cNvPr id="9" name="Picture 8" descr="ot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3760" y="4617720"/>
            <a:ext cx="3108960" cy="161459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05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6473952"/>
            <a:ext cx="82296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>
                <a:solidFill>
                  <a:srgbClr val="FFFFFF"/>
                </a:solidFill>
                <a:latin typeface="Segoe UI"/>
              </a:rPr>
              <a:t>BeCa IT Authentication for Sage 300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7920" y="6473952"/>
            <a:ext cx="53949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>
                <a:solidFill>
                  <a:srgbClr val="DBEEFB"/>
                </a:solidFill>
                <a:latin typeface="Segoe UI"/>
                <a:hlinkClick r:id="rId4"/>
              </a:rPr>
              <a:t>https://becait.com/products/sage300-authentication/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57200"/>
            <a:ext cx="146304" cy="566928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310896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>
                <a:solidFill>
                  <a:srgbClr val="0072B0"/>
                </a:solidFill>
                <a:latin typeface="Segoe UI"/>
              </a:rPr>
              <a:t>HOW IT 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548640"/>
            <a:ext cx="106984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1">
                <a:solidFill>
                  <a:srgbClr val="1F2D3D"/>
                </a:solidFill>
                <a:latin typeface="Segoe UI"/>
              </a:rPr>
              <a:t>A transparent layer in front of Sage 300’s sign-in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188720"/>
            <a:ext cx="11091672" cy="2794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868680" y="2743200"/>
            <a:ext cx="2286000" cy="1188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2743200"/>
            <a:ext cx="2011680" cy="1188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2000" b="1">
                <a:solidFill>
                  <a:srgbClr val="1F2D3D"/>
                </a:solidFill>
                <a:latin typeface="Segoe UI"/>
              </a:rPr>
              <a:t>Sage 300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150" b="0">
                <a:solidFill>
                  <a:srgbClr val="5B6B7B"/>
                </a:solidFill>
                <a:latin typeface="Segoe UI"/>
              </a:rPr>
              <a:t>Web &amp; Desktop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246120" y="3154680"/>
            <a:ext cx="640080" cy="365760"/>
          </a:xfrm>
          <a:prstGeom prst="rightArrow">
            <a:avLst/>
          </a:prstGeom>
          <a:solidFill>
            <a:srgbClr val="0072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4023360" y="2514600"/>
            <a:ext cx="3108960" cy="1645920"/>
          </a:xfrm>
          <a:prstGeom prst="roundRect">
            <a:avLst/>
          </a:prstGeom>
          <a:solidFill>
            <a:srgbClr val="0093DD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60520" y="2514600"/>
            <a:ext cx="2834640" cy="1645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800" b="1">
                <a:solidFill>
                  <a:srgbClr val="FFFFFF"/>
                </a:solidFill>
                <a:latin typeface="Segoe UI"/>
              </a:rPr>
              <a:t>BeCa IT Authentication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150" b="0">
                <a:solidFill>
                  <a:srgbClr val="DFF1FB"/>
                </a:solidFill>
                <a:latin typeface="Segoe UI"/>
              </a:rPr>
              <a:t>drop-in layer · intercepts sign-in only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7269480" y="1828800"/>
            <a:ext cx="640080" cy="365760"/>
          </a:xfrm>
          <a:prstGeom prst="rightArrow">
            <a:avLst/>
          </a:prstGeom>
          <a:solidFill>
            <a:srgbClr val="1F9D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ight Arrow 12"/>
          <p:cNvSpPr/>
          <p:nvPr/>
        </p:nvSpPr>
        <p:spPr>
          <a:xfrm>
            <a:off x="7269480" y="4206240"/>
            <a:ext cx="640080" cy="365760"/>
          </a:xfrm>
          <a:prstGeom prst="rightArrow">
            <a:avLst/>
          </a:prstGeom>
          <a:solidFill>
            <a:srgbClr val="0072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8046720" y="1417320"/>
            <a:ext cx="3566160" cy="1143000"/>
          </a:xfrm>
          <a:prstGeom prst="roundRect">
            <a:avLst/>
          </a:prstGeom>
          <a:solidFill>
            <a:srgbClr val="F3FFF8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83880" y="1417320"/>
            <a:ext cx="3291840" cy="11430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1F9D57"/>
                </a:solidFill>
                <a:latin typeface="Segoe UI"/>
              </a:rPr>
              <a:t>Verify the user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150" b="0">
                <a:solidFill>
                  <a:srgbClr val="3D7D57"/>
                </a:solidFill>
                <a:latin typeface="Segoe UI"/>
              </a:rPr>
              <a:t>Entra ID (SSO) · Authenticator (MFA)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46720" y="3977639"/>
            <a:ext cx="3566160" cy="1143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183880" y="3977639"/>
            <a:ext cx="3291840" cy="11430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600" b="1">
                <a:solidFill>
                  <a:srgbClr val="1F2D3D"/>
                </a:solidFill>
                <a:latin typeface="Segoe UI"/>
              </a:rPr>
              <a:t>Sage 300 sign-in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150" b="0">
                <a:solidFill>
                  <a:srgbClr val="5B6B7B"/>
                </a:solidFill>
                <a:latin typeface="Segoe UI"/>
              </a:rPr>
              <a:t>all other calls pass straight through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5486400"/>
            <a:ext cx="1060704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>
                <a:solidFill>
                  <a:srgbClr val="1F2D3D"/>
                </a:solidFill>
                <a:latin typeface="Segoe UI"/>
              </a:rPr>
              <a:t>A pure interceptor. </a:t>
            </a:r>
            <a:r>
              <a:rPr sz="1500" b="0">
                <a:solidFill>
                  <a:srgbClr val="5B6B7B"/>
                </a:solidFill>
                <a:latin typeface="Segoe UI"/>
              </a:rPr>
              <a:t>Every call passes straight through to Sage 300’s own authentication — except the sign-in check, where SSO or MFA is added. Nothing else in Sage 300 is touched, so upgrades and customisations keep working.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05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6473952"/>
            <a:ext cx="82296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>
                <a:solidFill>
                  <a:srgbClr val="FFFFFF"/>
                </a:solidFill>
                <a:latin typeface="Segoe UI"/>
              </a:rPr>
              <a:t>BeCa IT Authentication for Sage 300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17920" y="6473952"/>
            <a:ext cx="53949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>
                <a:solidFill>
                  <a:srgbClr val="DBEEFB"/>
                </a:solidFill>
                <a:latin typeface="Segoe UI"/>
                <a:hlinkClick r:id="rId2"/>
              </a:rPr>
              <a:t>https://becait.com/products/sage300-authentication/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57200"/>
            <a:ext cx="146304" cy="566928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310896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>
                <a:solidFill>
                  <a:srgbClr val="0072B0"/>
                </a:solidFill>
                <a:latin typeface="Segoe UI"/>
              </a:rPr>
              <a:t>SECURITY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548640"/>
            <a:ext cx="106984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1">
                <a:solidFill>
                  <a:srgbClr val="1F2D3D"/>
                </a:solidFill>
                <a:latin typeface="Segoe UI"/>
              </a:rPr>
              <a:t>Built on open standards — your data stays in Sage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188720"/>
            <a:ext cx="11091672" cy="2794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645920"/>
            <a:ext cx="10607040" cy="438912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lnSpc>
                <a:spcPct val="105000"/>
              </a:lnSpc>
              <a:spcAft>
                <a:spcPts val="1300"/>
              </a:spcAft>
            </a:pPr>
            <a:r>
              <a:rPr sz="16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600" b="1">
                <a:solidFill>
                  <a:srgbClr val="1F2D3D"/>
                </a:solidFill>
                <a:latin typeface="Segoe UI"/>
              </a:rPr>
              <a:t>Open standards. </a:t>
            </a:r>
            <a:r>
              <a:rPr sz="1600">
                <a:solidFill>
                  <a:srgbClr val="5B6B7B"/>
                </a:solidFill>
                <a:latin typeface="Segoe UI"/>
              </a:rPr>
              <a:t>OpenID Connect / OAuth 2.0 for SSO and TOTP (RFC 6238) for MFA — no proprietary lock-in.</a:t>
            </a:r>
          </a:p>
          <a:p>
            <a:pPr>
              <a:lnSpc>
                <a:spcPct val="105000"/>
              </a:lnSpc>
              <a:spcAft>
                <a:spcPts val="1300"/>
              </a:spcAft>
            </a:pPr>
            <a:r>
              <a:rPr sz="16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600" b="1">
                <a:solidFill>
                  <a:srgbClr val="1F2D3D"/>
                </a:solidFill>
                <a:latin typeface="Segoe UI"/>
              </a:rPr>
              <a:t>Your data stays in Sage. </a:t>
            </a:r>
            <a:r>
              <a:rPr sz="1600">
                <a:solidFill>
                  <a:srgbClr val="5B6B7B"/>
                </a:solidFill>
                <a:latin typeface="Segoe UI"/>
              </a:rPr>
              <a:t>Settings and enrolment live inside your own Sage 300 database. No third-party cloud account; no data leaves your environment.</a:t>
            </a:r>
          </a:p>
          <a:p>
            <a:pPr>
              <a:lnSpc>
                <a:spcPct val="105000"/>
              </a:lnSpc>
              <a:spcAft>
                <a:spcPts val="1300"/>
              </a:spcAft>
            </a:pPr>
            <a:r>
              <a:rPr sz="16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600" b="1">
                <a:solidFill>
                  <a:srgbClr val="1F2D3D"/>
                </a:solidFill>
                <a:latin typeface="Segoe UI"/>
              </a:rPr>
              <a:t>No Sage 300 changes. </a:t>
            </a:r>
            <a:r>
              <a:rPr sz="1600">
                <a:solidFill>
                  <a:srgbClr val="5B6B7B"/>
                </a:solidFill>
                <a:latin typeface="Segoe UI"/>
              </a:rPr>
              <a:t>A pure interceptor that forwards everything else untouched — safe across Sage upgrades.</a:t>
            </a:r>
          </a:p>
          <a:p>
            <a:pPr>
              <a:lnSpc>
                <a:spcPct val="105000"/>
              </a:lnSpc>
              <a:spcAft>
                <a:spcPts val="1300"/>
              </a:spcAft>
            </a:pPr>
            <a:r>
              <a:rPr sz="16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600" b="1">
                <a:solidFill>
                  <a:srgbClr val="1F2D3D"/>
                </a:solidFill>
                <a:latin typeface="Segoe UI"/>
              </a:rPr>
              <a:t>Per-function licensing. </a:t>
            </a:r>
            <a:r>
              <a:rPr sz="1600">
                <a:solidFill>
                  <a:srgbClr val="5B6B7B"/>
                </a:solidFill>
                <a:latin typeface="Segoe UI"/>
              </a:rPr>
              <a:t>License SSO, MFA, or both — validated locally; gentle in-product expiry reminders.</a:t>
            </a:r>
          </a:p>
          <a:p>
            <a:pPr>
              <a:lnSpc>
                <a:spcPct val="105000"/>
              </a:lnSpc>
              <a:spcAft>
                <a:spcPts val="1300"/>
              </a:spcAft>
            </a:pPr>
            <a:r>
              <a:rPr sz="16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600" b="1">
                <a:solidFill>
                  <a:srgbClr val="1F2D3D"/>
                </a:solidFill>
                <a:latin typeface="Segoe UI"/>
              </a:rPr>
              <a:t>Safe to remove. </a:t>
            </a:r>
            <a:r>
              <a:rPr sz="1600">
                <a:solidFill>
                  <a:srgbClr val="5B6B7B"/>
                </a:solidFill>
                <a:latin typeface="Segoe UI"/>
              </a:rPr>
              <a:t>Uninstalling cleanly restores Sage’s original sign-in. No leftovers, no lock-in.</a:t>
            </a:r>
          </a:p>
          <a:p>
            <a:pPr>
              <a:lnSpc>
                <a:spcPct val="105000"/>
              </a:lnSpc>
              <a:spcAft>
                <a:spcPts val="1300"/>
              </a:spcAft>
            </a:pPr>
            <a:r>
              <a:rPr sz="16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600" b="1">
                <a:solidFill>
                  <a:srgbClr val="1F2D3D"/>
                </a:solidFill>
                <a:latin typeface="Segoe UI"/>
              </a:rPr>
              <a:t>Built by your Sage partner. </a:t>
            </a:r>
            <a:r>
              <a:rPr sz="1600">
                <a:solidFill>
                  <a:srgbClr val="5B6B7B"/>
                </a:solidFill>
                <a:latin typeface="Segoe UI"/>
              </a:rPr>
              <a:t>A recognised Sage 300 (Accpac) partner since 2006 — support that understands both Sage and security.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05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6473952"/>
            <a:ext cx="82296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>
                <a:solidFill>
                  <a:srgbClr val="FFFFFF"/>
                </a:solidFill>
                <a:latin typeface="Segoe UI"/>
              </a:rPr>
              <a:t>BeCa IT Authentication for Sage 300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0" y="6473952"/>
            <a:ext cx="53949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>
                <a:solidFill>
                  <a:srgbClr val="DBEEFB"/>
                </a:solidFill>
                <a:latin typeface="Segoe UI"/>
                <a:hlinkClick r:id="rId2"/>
              </a:rPr>
              <a:t>https://becait.com/products/sage300-authentication/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57200"/>
            <a:ext cx="146304" cy="566928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310896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>
                <a:solidFill>
                  <a:srgbClr val="0072B0"/>
                </a:solidFill>
                <a:latin typeface="Segoe UI"/>
              </a:rPr>
              <a:t>CENTRALLY MANAGED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548640"/>
            <a:ext cx="106984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1">
                <a:solidFill>
                  <a:srgbClr val="1F2D3D"/>
                </a:solidFill>
                <a:latin typeface="Segoe UI"/>
              </a:rPr>
              <a:t>Point-and-click setup with the Admin tool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188720"/>
            <a:ext cx="11091672" cy="2794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admi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1463040"/>
            <a:ext cx="3151332" cy="470916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68680" y="1463040"/>
            <a:ext cx="3151332" cy="4709160"/>
          </a:xfrm>
          <a:prstGeom prst="rect">
            <a:avLst/>
          </a:prstGeom>
          <a:noFill/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737360"/>
            <a:ext cx="5212080" cy="4389120"/>
          </a:xfrm>
          <a:prstGeom prst="rect">
            <a:avLst/>
          </a:prstGeom>
          <a:noFill/>
        </p:spPr>
        <p:txBody>
          <a:bodyPr wrap="square" lIns="0" rIns="0" tIns="0">
            <a:spAutoFit/>
          </a:bodyPr>
          <a:lstStyle/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00" b="1">
                <a:solidFill>
                  <a:srgbClr val="1F2D3D"/>
                </a:solidFill>
                <a:latin typeface="Segoe UI"/>
              </a:rPr>
              <a:t>Enable per provider. </a:t>
            </a:r>
            <a:r>
              <a:rPr sz="1500">
                <a:solidFill>
                  <a:srgbClr val="5B6B7B"/>
                </a:solidFill>
                <a:latin typeface="Segoe UI"/>
              </a:rPr>
              <a:t>Turn on Microsoft Entra, Google, or MFA with a checkbox.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00" b="1">
                <a:solidFill>
                  <a:srgbClr val="1F2D3D"/>
                </a:solidFill>
                <a:latin typeface="Segoe UI"/>
              </a:rPr>
              <a:t>Paste your tenant settings. </a:t>
            </a:r>
            <a:r>
              <a:rPr sz="1500">
                <a:solidFill>
                  <a:srgbClr val="5B6B7B"/>
                </a:solidFill>
                <a:latin typeface="Segoe UI"/>
              </a:rPr>
              <a:t>Tenant ID, Client ID and secret; the authority is derived for you.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00" b="1">
                <a:solidFill>
                  <a:srgbClr val="1F2D3D"/>
                </a:solidFill>
                <a:latin typeface="Segoe UI"/>
              </a:rPr>
              <a:t>One-click key generation. </a:t>
            </a:r>
            <a:r>
              <a:rPr sz="1500">
                <a:solidFill>
                  <a:srgbClr val="5B6B7B"/>
                </a:solidFill>
                <a:latin typeface="Segoe UI"/>
              </a:rPr>
              <a:t>Generate HMAC and MFA master keys in place.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00" b="1">
                <a:solidFill>
                  <a:srgbClr val="1F2D3D"/>
                </a:solidFill>
                <a:latin typeface="Segoe UI"/>
              </a:rPr>
              <a:t>Set policy. </a:t>
            </a:r>
            <a:r>
              <a:rPr sz="1500">
                <a:solidFill>
                  <a:srgbClr val="5B6B7B"/>
                </a:solidFill>
                <a:latin typeface="Segoe UI"/>
              </a:rPr>
              <a:t>Licence-expiry reminders and an optional password-login allowlist by network.</a:t>
            </a:r>
          </a:p>
          <a:p>
            <a:pPr>
              <a:lnSpc>
                <a:spcPct val="105000"/>
              </a:lnSpc>
              <a:spcAft>
                <a:spcPts val="1200"/>
              </a:spcAft>
            </a:pPr>
            <a:r>
              <a:rPr sz="1500" b="1">
                <a:solidFill>
                  <a:srgbClr val="1F9D57"/>
                </a:solidFill>
                <a:latin typeface="Segoe UI"/>
              </a:rPr>
              <a:t>✓  </a:t>
            </a:r>
            <a:r>
              <a:rPr sz="1500" b="1">
                <a:solidFill>
                  <a:srgbClr val="1F2D3D"/>
                </a:solidFill>
                <a:latin typeface="Segoe UI"/>
              </a:rPr>
              <a:t>Manage enrolments. </a:t>
            </a:r>
            <a:r>
              <a:rPr sz="1500">
                <a:solidFill>
                  <a:srgbClr val="5B6B7B"/>
                </a:solidFill>
                <a:latin typeface="Segoe UI"/>
              </a:rPr>
              <a:t>Review and reset users’ MFA from one screen.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05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6473952"/>
            <a:ext cx="82296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>
                <a:solidFill>
                  <a:srgbClr val="FFFFFF"/>
                </a:solidFill>
                <a:latin typeface="Segoe UI"/>
              </a:rPr>
              <a:t>BeCa IT Authentication for Sage 300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7920" y="6473952"/>
            <a:ext cx="53949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>
                <a:solidFill>
                  <a:srgbClr val="DBEEFB"/>
                </a:solidFill>
                <a:latin typeface="Segoe UI"/>
                <a:hlinkClick r:id="rId3"/>
              </a:rPr>
              <a:t>https://becait.com/products/sage300-authentication/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57200"/>
            <a:ext cx="146304" cy="566928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310896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>
                <a:solidFill>
                  <a:srgbClr val="0072B0"/>
                </a:solidFill>
                <a:latin typeface="Segoe UI"/>
              </a:rPr>
              <a:t>DEPLOYMENT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0392" y="548640"/>
            <a:ext cx="106984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1">
                <a:solidFill>
                  <a:srgbClr val="1F2D3D"/>
                </a:solidFill>
                <a:latin typeface="Segoe UI"/>
              </a:rPr>
              <a:t>Minutes to deploy — matched to your Sage version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188720"/>
            <a:ext cx="11091672" cy="27940"/>
          </a:xfrm>
          <a:prstGeom prst="rect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868680" y="1828800"/>
            <a:ext cx="3520440" cy="2926080"/>
          </a:xfrm>
          <a:prstGeom prst="roundRect">
            <a:avLst/>
          </a:prstGeom>
          <a:solidFill>
            <a:srgbClr val="F4F8FB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1188720" y="2148840"/>
            <a:ext cx="777240" cy="777240"/>
          </a:xfrm>
          <a:prstGeom prst="ellipse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2148840"/>
            <a:ext cx="77724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>
                <a:solidFill>
                  <a:srgbClr val="FFFFFF"/>
                </a:solidFill>
                <a:latin typeface="Segoe UI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34440" y="3154680"/>
            <a:ext cx="2926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>
                <a:solidFill>
                  <a:srgbClr val="1F2D3D"/>
                </a:solidFill>
                <a:latin typeface="Segoe UI"/>
              </a:rPr>
              <a:t>Install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34440" y="3657600"/>
            <a:ext cx="2971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>
                <a:solidFill>
                  <a:srgbClr val="5B6B7B"/>
                </a:solidFill>
                <a:latin typeface="Segoe UI"/>
              </a:rPr>
              <a:t>Run the BeCa IT installer matched to your exact Sage 300 Product Update. It slots in beside Sage 300 — no new servers.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617720" y="1828800"/>
            <a:ext cx="3520440" cy="2926080"/>
          </a:xfrm>
          <a:prstGeom prst="roundRect">
            <a:avLst/>
          </a:prstGeom>
          <a:solidFill>
            <a:srgbClr val="F4F8FB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937760" y="2148840"/>
            <a:ext cx="777240" cy="777240"/>
          </a:xfrm>
          <a:prstGeom prst="ellipse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937760" y="2148840"/>
            <a:ext cx="77724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>
                <a:solidFill>
                  <a:srgbClr val="FFFFFF"/>
                </a:solidFill>
                <a:latin typeface="Segoe U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3154680"/>
            <a:ext cx="2926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>
                <a:solidFill>
                  <a:srgbClr val="1F2D3D"/>
                </a:solidFill>
                <a:latin typeface="Segoe UI"/>
              </a:rPr>
              <a:t>Configure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3657600"/>
            <a:ext cx="2971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>
                <a:solidFill>
                  <a:srgbClr val="5B6B7B"/>
                </a:solidFill>
                <a:latin typeface="Segoe UI"/>
              </a:rPr>
              <a:t>Open the Admin tool, enable SSO and/or MFA, and paste your Microsoft Entra settings.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366760" y="1828800"/>
            <a:ext cx="3520440" cy="2926080"/>
          </a:xfrm>
          <a:prstGeom prst="roundRect">
            <a:avLst/>
          </a:prstGeom>
          <a:solidFill>
            <a:srgbClr val="F4F8FB"/>
          </a:solidFill>
          <a:ln w="12700">
            <a:solidFill>
              <a:srgbClr val="DCE4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8686800" y="2148840"/>
            <a:ext cx="777240" cy="777240"/>
          </a:xfrm>
          <a:prstGeom prst="ellipse">
            <a:avLst/>
          </a:prstGeom>
          <a:solidFill>
            <a:srgbClr val="009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86800" y="2148840"/>
            <a:ext cx="77724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>
                <a:solidFill>
                  <a:srgbClr val="FFFFFF"/>
                </a:solidFill>
                <a:latin typeface="Segoe UI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732520" y="3154680"/>
            <a:ext cx="2926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>
                <a:solidFill>
                  <a:srgbClr val="1F2D3D"/>
                </a:solidFill>
                <a:latin typeface="Segoe UI"/>
              </a:rPr>
              <a:t>Sign in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32520" y="3657600"/>
            <a:ext cx="2971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>
                <a:solidFill>
                  <a:srgbClr val="5B6B7B"/>
                </a:solidFill>
                <a:latin typeface="Segoe UI"/>
              </a:rPr>
              <a:t>Your team clicks “Sign in with Microsoft” or enters their Authenticator code — on Web and Desktop.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68680" y="5074920"/>
            <a:ext cx="10744200" cy="960120"/>
          </a:xfrm>
          <a:prstGeom prst="roundRect">
            <a:avLst/>
          </a:prstGeom>
          <a:solidFill>
            <a:srgbClr val="EAF4FB"/>
          </a:solidFill>
          <a:ln w="15875">
            <a:solidFill>
              <a:srgbClr val="0093D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188720" y="5074920"/>
            <a:ext cx="100584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>
                <a:solidFill>
                  <a:srgbClr val="054A6B"/>
                </a:solidFill>
                <a:latin typeface="Segoe UI"/>
              </a:rPr>
              <a:t>Supported Sage 300 versions:  </a:t>
            </a:r>
            <a:r>
              <a:rPr sz="1600" b="0">
                <a:solidFill>
                  <a:srgbClr val="1F2D3D"/>
                </a:solidFill>
                <a:latin typeface="Segoe UI"/>
              </a:rPr>
              <a:t>2025 PU5 and 2026 PU2 — new Product Updates added as they ship.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05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6473952"/>
            <a:ext cx="822960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>
                <a:solidFill>
                  <a:srgbClr val="FFFFFF"/>
                </a:solidFill>
                <a:latin typeface="Segoe UI"/>
              </a:rPr>
              <a:t>BeCa IT Authentication for Sage 300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17920" y="6473952"/>
            <a:ext cx="53949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>
                <a:solidFill>
                  <a:srgbClr val="DBEEFB"/>
                </a:solidFill>
                <a:latin typeface="Segoe UI"/>
                <a:hlinkClick r:id="rId2"/>
              </a:rPr>
              <a:t>https://becait.com/products/sage300-authentication/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